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Poppins Bold" charset="1" panose="00000800000000000000"/>
      <p:regular r:id="rId18"/>
    </p:embeddedFont>
    <p:embeddedFont>
      <p:font typeface="Poppins" charset="1" panose="000005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40.png" Type="http://schemas.openxmlformats.org/officeDocument/2006/relationships/image"/><Relationship Id="rId6" Target="../media/image41.svg" Type="http://schemas.openxmlformats.org/officeDocument/2006/relationships/image"/><Relationship Id="rId7" Target="../media/image42.png" Type="http://schemas.openxmlformats.org/officeDocument/2006/relationships/image"/><Relationship Id="rId8" Target="../media/image4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4.png" Type="http://schemas.openxmlformats.org/officeDocument/2006/relationships/image"/><Relationship Id="rId4" Target="../media/image45.svg" Type="http://schemas.openxmlformats.org/officeDocument/2006/relationships/image"/><Relationship Id="rId5" Target="../media/image46.jpe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jpe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.png" Type="http://schemas.openxmlformats.org/officeDocument/2006/relationships/image"/><Relationship Id="rId9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.png" Type="http://schemas.openxmlformats.org/officeDocument/2006/relationships/image"/><Relationship Id="rId9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3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Relationship Id="rId7" Target="../media/image3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0" y="2737048"/>
            <a:ext cx="7765399" cy="9258300"/>
          </a:xfrm>
          <a:custGeom>
            <a:avLst/>
            <a:gdLst/>
            <a:ahLst/>
            <a:cxnLst/>
            <a:rect r="r" b="b" t="t" l="l"/>
            <a:pathLst>
              <a:path h="9258300" w="7765399">
                <a:moveTo>
                  <a:pt x="0" y="9258300"/>
                </a:moveTo>
                <a:lnTo>
                  <a:pt x="7765399" y="9258300"/>
                </a:lnTo>
                <a:lnTo>
                  <a:pt x="7765399" y="0"/>
                </a:lnTo>
                <a:lnTo>
                  <a:pt x="0" y="0"/>
                </a:lnTo>
                <a:lnTo>
                  <a:pt x="0" y="92583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9640115" y="6298908"/>
            <a:ext cx="6492240" cy="0"/>
          </a:xfrm>
          <a:prstGeom prst="line">
            <a:avLst/>
          </a:prstGeom>
          <a:ln cap="flat" w="38100">
            <a:solidFill>
              <a:srgbClr val="D7D9D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9640115" y="7258669"/>
            <a:ext cx="6492240" cy="0"/>
          </a:xfrm>
          <a:prstGeom prst="line">
            <a:avLst/>
          </a:prstGeom>
          <a:ln cap="flat" w="38100">
            <a:solidFill>
              <a:srgbClr val="D7D9D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36562" y="3230644"/>
            <a:ext cx="7932411" cy="5284969"/>
          </a:xfrm>
          <a:custGeom>
            <a:avLst/>
            <a:gdLst/>
            <a:ahLst/>
            <a:cxnLst/>
            <a:rect r="r" b="b" t="t" l="l"/>
            <a:pathLst>
              <a:path h="5284969" w="7932411">
                <a:moveTo>
                  <a:pt x="0" y="0"/>
                </a:moveTo>
                <a:lnTo>
                  <a:pt x="7932411" y="0"/>
                </a:lnTo>
                <a:lnTo>
                  <a:pt x="7932411" y="5284969"/>
                </a:lnTo>
                <a:lnTo>
                  <a:pt x="0" y="52849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-598056" y="746657"/>
            <a:ext cx="19484111" cy="522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2"/>
              </a:lnSpc>
            </a:pPr>
            <a:r>
              <a:rPr lang="en-US" sz="3700" b="true">
                <a:solidFill>
                  <a:srgbClr val="1A1A1A"/>
                </a:solidFill>
                <a:latin typeface="Poppins Bold"/>
                <a:ea typeface="Poppins Bold"/>
                <a:cs typeface="Poppins Bold"/>
                <a:sym typeface="Poppins Bold"/>
              </a:rPr>
              <a:t>Customer Segmentation Using K-means and Hierarchical Clustering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2265" y="1610414"/>
            <a:ext cx="12926042" cy="393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4"/>
              </a:lnSpc>
            </a:pPr>
            <a:r>
              <a:rPr lang="en-US" sz="290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Unsupervised Learning for Targeted Marketing Strategies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40115" y="5617916"/>
            <a:ext cx="5734152" cy="474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3385" b="true">
                <a:solidFill>
                  <a:srgbClr val="1A1A1A"/>
                </a:solidFill>
                <a:latin typeface="Poppins Bold"/>
                <a:ea typeface="Poppins Bold"/>
                <a:cs typeface="Poppins Bold"/>
                <a:sym typeface="Poppins Bold"/>
              </a:rPr>
              <a:t>Mehrdad Naderi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40115" y="7472918"/>
            <a:ext cx="7393815" cy="474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3385" b="true">
                <a:solidFill>
                  <a:srgbClr val="1A1A1A"/>
                </a:solidFill>
                <a:latin typeface="Poppins Bold"/>
                <a:ea typeface="Poppins Bold"/>
                <a:cs typeface="Poppins Bold"/>
                <a:sym typeface="Poppins Bold"/>
              </a:rPr>
              <a:t>University of Colorado Boulder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40115" y="6543994"/>
            <a:ext cx="5734152" cy="474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3385" b="true">
                <a:solidFill>
                  <a:srgbClr val="1A1A1A"/>
                </a:solidFill>
                <a:latin typeface="Poppins Bold"/>
                <a:ea typeface="Poppins Bold"/>
                <a:cs typeface="Poppins Bold"/>
                <a:sym typeface="Poppins Bold"/>
              </a:rPr>
              <a:t>2024 - Fall 2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84063" y="548855"/>
            <a:ext cx="602973" cy="692078"/>
          </a:xfrm>
          <a:custGeom>
            <a:avLst/>
            <a:gdLst/>
            <a:ahLst/>
            <a:cxnLst/>
            <a:rect r="r" b="b" t="t" l="l"/>
            <a:pathLst>
              <a:path h="692078" w="602973">
                <a:moveTo>
                  <a:pt x="0" y="0"/>
                </a:moveTo>
                <a:lnTo>
                  <a:pt x="602973" y="0"/>
                </a:lnTo>
                <a:lnTo>
                  <a:pt x="602973" y="692078"/>
                </a:lnTo>
                <a:lnTo>
                  <a:pt x="0" y="6920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87056" y="4731488"/>
            <a:ext cx="602973" cy="692078"/>
          </a:xfrm>
          <a:custGeom>
            <a:avLst/>
            <a:gdLst/>
            <a:ahLst/>
            <a:cxnLst/>
            <a:rect r="r" b="b" t="t" l="l"/>
            <a:pathLst>
              <a:path h="692078" w="602973">
                <a:moveTo>
                  <a:pt x="0" y="0"/>
                </a:moveTo>
                <a:lnTo>
                  <a:pt x="602973" y="0"/>
                </a:lnTo>
                <a:lnTo>
                  <a:pt x="602973" y="692078"/>
                </a:lnTo>
                <a:lnTo>
                  <a:pt x="0" y="6920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95105" y="1028700"/>
            <a:ext cx="12548209" cy="3437866"/>
          </a:xfrm>
          <a:custGeom>
            <a:avLst/>
            <a:gdLst/>
            <a:ahLst/>
            <a:cxnLst/>
            <a:rect r="r" b="b" t="t" l="l"/>
            <a:pathLst>
              <a:path h="3437866" w="12548209">
                <a:moveTo>
                  <a:pt x="0" y="0"/>
                </a:moveTo>
                <a:lnTo>
                  <a:pt x="12548209" y="0"/>
                </a:lnTo>
                <a:lnTo>
                  <a:pt x="12548209" y="3437866"/>
                </a:lnTo>
                <a:lnTo>
                  <a:pt x="0" y="34378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619937" y="5834296"/>
            <a:ext cx="11993816" cy="4452704"/>
          </a:xfrm>
          <a:custGeom>
            <a:avLst/>
            <a:gdLst/>
            <a:ahLst/>
            <a:cxnLst/>
            <a:rect r="r" b="b" t="t" l="l"/>
            <a:pathLst>
              <a:path h="4452704" w="11993816">
                <a:moveTo>
                  <a:pt x="0" y="0"/>
                </a:moveTo>
                <a:lnTo>
                  <a:pt x="11993816" y="0"/>
                </a:lnTo>
                <a:lnTo>
                  <a:pt x="11993816" y="4452704"/>
                </a:lnTo>
                <a:lnTo>
                  <a:pt x="0" y="44527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3041496" y="574513"/>
            <a:ext cx="6014315" cy="545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9"/>
              </a:lnSpc>
            </a:pPr>
            <a:r>
              <a:rPr lang="en-US" b="true" sz="3006">
                <a:solidFill>
                  <a:srgbClr val="1A1A1A"/>
                </a:solidFill>
                <a:latin typeface="Poppins Bold"/>
                <a:ea typeface="Poppins Bold"/>
                <a:cs typeface="Poppins Bold"/>
                <a:sym typeface="Poppins Bold"/>
              </a:rPr>
              <a:t>Metrics: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044489" y="4696692"/>
            <a:ext cx="5150896" cy="545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9"/>
              </a:lnSpc>
            </a:pPr>
            <a:r>
              <a:rPr lang="en-US" sz="3006" b="true">
                <a:solidFill>
                  <a:srgbClr val="1A1A1A"/>
                </a:solidFill>
                <a:latin typeface="Poppins Bold"/>
                <a:ea typeface="Poppins Bold"/>
                <a:cs typeface="Poppins Bold"/>
                <a:sym typeface="Poppins Bold"/>
              </a:rPr>
              <a:t>Preferred Model: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44489" y="5347366"/>
            <a:ext cx="12913494" cy="48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5"/>
              </a:lnSpc>
            </a:pPr>
            <a:r>
              <a:rPr lang="en-US" sz="271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"K-means is preferred due to better performance and scalability."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4317719" y="-134687"/>
            <a:ext cx="4624624" cy="10421687"/>
          </a:xfrm>
          <a:custGeom>
            <a:avLst/>
            <a:gdLst/>
            <a:ahLst/>
            <a:cxnLst/>
            <a:rect r="r" b="b" t="t" l="l"/>
            <a:pathLst>
              <a:path h="10421687" w="4624624">
                <a:moveTo>
                  <a:pt x="4624623" y="0"/>
                </a:moveTo>
                <a:lnTo>
                  <a:pt x="0" y="0"/>
                </a:lnTo>
                <a:lnTo>
                  <a:pt x="0" y="10421687"/>
                </a:lnTo>
                <a:lnTo>
                  <a:pt x="4624623" y="10421687"/>
                </a:lnTo>
                <a:lnTo>
                  <a:pt x="462462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84751" y="721126"/>
            <a:ext cx="1111563" cy="605802"/>
          </a:xfrm>
          <a:custGeom>
            <a:avLst/>
            <a:gdLst/>
            <a:ahLst/>
            <a:cxnLst/>
            <a:rect r="r" b="b" t="t" l="l"/>
            <a:pathLst>
              <a:path h="605802" w="1111563">
                <a:moveTo>
                  <a:pt x="0" y="0"/>
                </a:moveTo>
                <a:lnTo>
                  <a:pt x="1111563" y="0"/>
                </a:lnTo>
                <a:lnTo>
                  <a:pt x="1111563" y="605802"/>
                </a:lnTo>
                <a:lnTo>
                  <a:pt x="0" y="6058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84751" y="3014395"/>
            <a:ext cx="1111563" cy="605802"/>
          </a:xfrm>
          <a:custGeom>
            <a:avLst/>
            <a:gdLst/>
            <a:ahLst/>
            <a:cxnLst/>
            <a:rect r="r" b="b" t="t" l="l"/>
            <a:pathLst>
              <a:path h="605802" w="1111563">
                <a:moveTo>
                  <a:pt x="0" y="0"/>
                </a:moveTo>
                <a:lnTo>
                  <a:pt x="1111563" y="0"/>
                </a:lnTo>
                <a:lnTo>
                  <a:pt x="1111563" y="605801"/>
                </a:lnTo>
                <a:lnTo>
                  <a:pt x="0" y="6058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0533" y="4924668"/>
            <a:ext cx="6897714" cy="4500759"/>
          </a:xfrm>
          <a:custGeom>
            <a:avLst/>
            <a:gdLst/>
            <a:ahLst/>
            <a:cxnLst/>
            <a:rect r="r" b="b" t="t" l="l"/>
            <a:pathLst>
              <a:path h="4500759" w="6897714">
                <a:moveTo>
                  <a:pt x="0" y="0"/>
                </a:moveTo>
                <a:lnTo>
                  <a:pt x="6897714" y="0"/>
                </a:lnTo>
                <a:lnTo>
                  <a:pt x="6897714" y="4500759"/>
                </a:lnTo>
                <a:lnTo>
                  <a:pt x="0" y="45007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7961761" y="4935195"/>
            <a:ext cx="6961599" cy="4490231"/>
          </a:xfrm>
          <a:custGeom>
            <a:avLst/>
            <a:gdLst/>
            <a:ahLst/>
            <a:cxnLst/>
            <a:rect r="r" b="b" t="t" l="l"/>
            <a:pathLst>
              <a:path h="4490231" w="6961599">
                <a:moveTo>
                  <a:pt x="0" y="0"/>
                </a:moveTo>
                <a:lnTo>
                  <a:pt x="6961599" y="0"/>
                </a:lnTo>
                <a:lnTo>
                  <a:pt x="6961599" y="4490232"/>
                </a:lnTo>
                <a:lnTo>
                  <a:pt x="0" y="44902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2272815" y="736831"/>
            <a:ext cx="5078943" cy="520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0"/>
              </a:lnSpc>
            </a:pPr>
            <a:r>
              <a:rPr lang="en-US" sz="2964" b="true">
                <a:solidFill>
                  <a:srgbClr val="1A1A1A"/>
                </a:solidFill>
                <a:latin typeface="Poppins Bold"/>
                <a:ea typeface="Poppins Bold"/>
                <a:cs typeface="Poppins Bold"/>
                <a:sym typeface="Poppins Bold"/>
              </a:rPr>
              <a:t>Cluster Summaries: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72815" y="1359632"/>
            <a:ext cx="12733105" cy="954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7081" indent="-288541" lvl="1">
              <a:lnSpc>
                <a:spcPts val="3742"/>
              </a:lnSpc>
              <a:buFont typeface="Arial"/>
              <a:buChar char="•"/>
            </a:pPr>
            <a:r>
              <a:rPr lang="en-US" sz="2672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Cluster 1: "Target high spenders with premium offers.” </a:t>
            </a:r>
          </a:p>
          <a:p>
            <a:pPr algn="l" marL="577081" indent="-288541" lvl="1">
              <a:lnSpc>
                <a:spcPts val="3742"/>
              </a:lnSpc>
              <a:buFont typeface="Arial"/>
              <a:buChar char="•"/>
            </a:pPr>
            <a:r>
              <a:rPr lang="en-US" sz="2672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Cluster 5: "Provide cost-effective options to low-income groups.”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72815" y="3030100"/>
            <a:ext cx="5078943" cy="520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0"/>
              </a:lnSpc>
            </a:pPr>
            <a:r>
              <a:rPr lang="en-US" sz="2964" b="true">
                <a:solidFill>
                  <a:srgbClr val="1A1A1A"/>
                </a:solidFill>
                <a:latin typeface="Poppins Bold"/>
                <a:ea typeface="Poppins Bold"/>
                <a:cs typeface="Poppins Bold"/>
                <a:sym typeface="Poppins Bold"/>
              </a:rPr>
              <a:t>Actionable Insights: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72815" y="3652901"/>
            <a:ext cx="12733105" cy="481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7081" indent="-288541" lvl="1">
              <a:lnSpc>
                <a:spcPts val="3742"/>
              </a:lnSpc>
              <a:buFont typeface="Arial"/>
              <a:buChar char="•"/>
            </a:pPr>
            <a:r>
              <a:rPr lang="en-US" sz="2672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"High-value clusters should receive personalized promotions."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40172" y="797627"/>
            <a:ext cx="7157353" cy="10495983"/>
          </a:xfrm>
          <a:custGeom>
            <a:avLst/>
            <a:gdLst/>
            <a:ahLst/>
            <a:cxnLst/>
            <a:rect r="r" b="b" t="t" l="l"/>
            <a:pathLst>
              <a:path h="10495983" w="7157353">
                <a:moveTo>
                  <a:pt x="0" y="0"/>
                </a:moveTo>
                <a:lnTo>
                  <a:pt x="7157353" y="0"/>
                </a:lnTo>
                <a:lnTo>
                  <a:pt x="7157353" y="10495983"/>
                </a:lnTo>
                <a:lnTo>
                  <a:pt x="0" y="104959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35949" t="-28181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668600" y="985658"/>
            <a:ext cx="8272642" cy="827264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539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9804196" y="1121254"/>
            <a:ext cx="8001449" cy="800144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-50093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371959" y="1121254"/>
            <a:ext cx="1079641" cy="766096"/>
          </a:xfrm>
          <a:custGeom>
            <a:avLst/>
            <a:gdLst/>
            <a:ahLst/>
            <a:cxnLst/>
            <a:rect r="r" b="b" t="t" l="l"/>
            <a:pathLst>
              <a:path h="766096" w="1079641">
                <a:moveTo>
                  <a:pt x="0" y="0"/>
                </a:moveTo>
                <a:lnTo>
                  <a:pt x="1079642" y="0"/>
                </a:lnTo>
                <a:lnTo>
                  <a:pt x="1079642" y="766096"/>
                </a:lnTo>
                <a:lnTo>
                  <a:pt x="0" y="7660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51487" y="1169251"/>
            <a:ext cx="6369155" cy="56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5"/>
              </a:lnSpc>
              <a:spcBef>
                <a:spcPct val="0"/>
              </a:spcBef>
            </a:pPr>
            <a:r>
              <a:rPr lang="en-US" b="true" sz="3196">
                <a:solidFill>
                  <a:srgbClr val="1A1A1A"/>
                </a:solidFill>
                <a:latin typeface="Poppins Bold"/>
                <a:ea typeface="Poppins Bold"/>
                <a:cs typeface="Poppins Bold"/>
                <a:sym typeface="Poppins Bold"/>
              </a:rPr>
              <a:t>Key Takeaways: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51487" y="2004027"/>
            <a:ext cx="8167636" cy="1810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4193" indent="-277096" lvl="1">
              <a:lnSpc>
                <a:spcPts val="3593"/>
              </a:lnSpc>
              <a:buFont typeface="Arial"/>
              <a:buChar char="•"/>
            </a:pPr>
            <a:r>
              <a:rPr lang="en-US" sz="2566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Clustering revealed actionable customer segments. </a:t>
            </a:r>
          </a:p>
          <a:p>
            <a:pPr algn="l" marL="554193" indent="-277096" lvl="1">
              <a:lnSpc>
                <a:spcPts val="3593"/>
              </a:lnSpc>
              <a:buFont typeface="Arial"/>
              <a:buChar char="•"/>
            </a:pPr>
            <a:r>
              <a:rPr lang="en-US" sz="2566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K-means performed slightly better than Hierarchical Clustering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371959" y="4164314"/>
            <a:ext cx="1079641" cy="766096"/>
          </a:xfrm>
          <a:custGeom>
            <a:avLst/>
            <a:gdLst/>
            <a:ahLst/>
            <a:cxnLst/>
            <a:rect r="r" b="b" t="t" l="l"/>
            <a:pathLst>
              <a:path h="766096" w="1079641">
                <a:moveTo>
                  <a:pt x="0" y="0"/>
                </a:moveTo>
                <a:lnTo>
                  <a:pt x="1079642" y="0"/>
                </a:lnTo>
                <a:lnTo>
                  <a:pt x="1079642" y="766096"/>
                </a:lnTo>
                <a:lnTo>
                  <a:pt x="0" y="7660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51487" y="4212310"/>
            <a:ext cx="6369155" cy="56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5"/>
              </a:lnSpc>
              <a:spcBef>
                <a:spcPct val="0"/>
              </a:spcBef>
            </a:pPr>
            <a:r>
              <a:rPr lang="en-US" b="true" sz="3196">
                <a:solidFill>
                  <a:srgbClr val="1A1A1A"/>
                </a:solidFill>
                <a:latin typeface="Poppins Bold"/>
                <a:ea typeface="Poppins Bold"/>
                <a:cs typeface="Poppins Bold"/>
                <a:sym typeface="Poppins Bold"/>
              </a:rPr>
              <a:t>Limitations: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51487" y="5047087"/>
            <a:ext cx="8167636" cy="910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4193" indent="-277096" lvl="1">
              <a:lnSpc>
                <a:spcPts val="3593"/>
              </a:lnSpc>
              <a:buFont typeface="Arial"/>
              <a:buChar char="•"/>
            </a:pPr>
            <a:r>
              <a:rPr lang="en-US" sz="2566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Small dataset size. </a:t>
            </a:r>
          </a:p>
          <a:p>
            <a:pPr algn="l" marL="554193" indent="-277096" lvl="1">
              <a:lnSpc>
                <a:spcPts val="3593"/>
              </a:lnSpc>
              <a:buFont typeface="Arial"/>
              <a:buChar char="•"/>
            </a:pPr>
            <a:r>
              <a:rPr lang="en-US" sz="2566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Subjective Spending Score introduces bias. 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371959" y="7267354"/>
            <a:ext cx="1079641" cy="766096"/>
          </a:xfrm>
          <a:custGeom>
            <a:avLst/>
            <a:gdLst/>
            <a:ahLst/>
            <a:cxnLst/>
            <a:rect r="r" b="b" t="t" l="l"/>
            <a:pathLst>
              <a:path h="766096" w="1079641">
                <a:moveTo>
                  <a:pt x="0" y="0"/>
                </a:moveTo>
                <a:lnTo>
                  <a:pt x="1079642" y="0"/>
                </a:lnTo>
                <a:lnTo>
                  <a:pt x="1079642" y="766096"/>
                </a:lnTo>
                <a:lnTo>
                  <a:pt x="0" y="7660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51487" y="7315350"/>
            <a:ext cx="6369155" cy="56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5"/>
              </a:lnSpc>
              <a:spcBef>
                <a:spcPct val="0"/>
              </a:spcBef>
            </a:pPr>
            <a:r>
              <a:rPr lang="en-US" b="true" sz="3196">
                <a:solidFill>
                  <a:srgbClr val="1A1A1A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Work: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51487" y="8150127"/>
            <a:ext cx="8167636" cy="910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4193" indent="-277096" lvl="1">
              <a:lnSpc>
                <a:spcPts val="3593"/>
              </a:lnSpc>
              <a:buFont typeface="Arial"/>
              <a:buChar char="•"/>
            </a:pPr>
            <a:r>
              <a:rPr lang="en-US" sz="2566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Expand dataset with additional features. </a:t>
            </a:r>
          </a:p>
          <a:p>
            <a:pPr algn="l" marL="554193" indent="-277096" lvl="1">
              <a:lnSpc>
                <a:spcPts val="3593"/>
              </a:lnSpc>
              <a:buFont typeface="Arial"/>
              <a:buChar char="•"/>
            </a:pPr>
            <a:r>
              <a:rPr lang="en-US" sz="2566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Test other clustering methods (e.g., DBSCAN)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668600" y="985658"/>
            <a:ext cx="8272642" cy="827264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539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9804196" y="1121254"/>
            <a:ext cx="8001449" cy="800144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49812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403708" y="1667078"/>
            <a:ext cx="650549" cy="877637"/>
          </a:xfrm>
          <a:custGeom>
            <a:avLst/>
            <a:gdLst/>
            <a:ahLst/>
            <a:cxnLst/>
            <a:rect r="r" b="b" t="t" l="l"/>
            <a:pathLst>
              <a:path h="877637" w="650549">
                <a:moveTo>
                  <a:pt x="0" y="0"/>
                </a:moveTo>
                <a:lnTo>
                  <a:pt x="650549" y="0"/>
                </a:lnTo>
                <a:lnTo>
                  <a:pt x="650549" y="877637"/>
                </a:lnTo>
                <a:lnTo>
                  <a:pt x="0" y="877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16196" y="1754263"/>
            <a:ext cx="8141171" cy="548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1"/>
              </a:lnSpc>
              <a:spcBef>
                <a:spcPct val="0"/>
              </a:spcBef>
            </a:pPr>
            <a:r>
              <a:rPr lang="en-US" b="true" sz="3029">
                <a:solidFill>
                  <a:srgbClr val="1A1A1A"/>
                </a:solidFill>
                <a:latin typeface="Poppins Bold"/>
                <a:ea typeface="Poppins Bold"/>
                <a:cs typeface="Poppins Bold"/>
                <a:sym typeface="Poppins Bold"/>
              </a:rPr>
              <a:t>What is Customer Segmentation?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16196" y="2413036"/>
            <a:ext cx="8141171" cy="902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6683" indent="-273341" lvl="1">
              <a:lnSpc>
                <a:spcPts val="3544"/>
              </a:lnSpc>
              <a:buFont typeface="Arial"/>
              <a:buChar char="•"/>
            </a:pPr>
            <a:r>
              <a:rPr lang="en-US" sz="2532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Grouping customers based on shared attributes.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403708" y="4119942"/>
            <a:ext cx="650549" cy="877637"/>
          </a:xfrm>
          <a:custGeom>
            <a:avLst/>
            <a:gdLst/>
            <a:ahLst/>
            <a:cxnLst/>
            <a:rect r="r" b="b" t="t" l="l"/>
            <a:pathLst>
              <a:path h="877637" w="650549">
                <a:moveTo>
                  <a:pt x="0" y="0"/>
                </a:moveTo>
                <a:lnTo>
                  <a:pt x="650549" y="0"/>
                </a:lnTo>
                <a:lnTo>
                  <a:pt x="650549" y="877637"/>
                </a:lnTo>
                <a:lnTo>
                  <a:pt x="0" y="877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16196" y="4207126"/>
            <a:ext cx="8141171" cy="548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1"/>
              </a:lnSpc>
              <a:spcBef>
                <a:spcPct val="0"/>
              </a:spcBef>
            </a:pPr>
            <a:r>
              <a:rPr lang="en-US" b="true" sz="3029">
                <a:solidFill>
                  <a:srgbClr val="1A1A1A"/>
                </a:solidFill>
                <a:latin typeface="Poppins Bold"/>
                <a:ea typeface="Poppins Bold"/>
                <a:cs typeface="Poppins Bold"/>
                <a:sym typeface="Poppins Bold"/>
              </a:rPr>
              <a:t>Why Customer Segmentation Matters: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6196" y="4865900"/>
            <a:ext cx="8141171" cy="1347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6683" indent="-273341" lvl="1">
              <a:lnSpc>
                <a:spcPts val="3544"/>
              </a:lnSpc>
              <a:buFont typeface="Arial"/>
              <a:buChar char="•"/>
            </a:pPr>
            <a:r>
              <a:rPr lang="en-US" sz="2532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Personalized marketing.</a:t>
            </a:r>
          </a:p>
          <a:p>
            <a:pPr algn="l" marL="546683" indent="-273341" lvl="1">
              <a:lnSpc>
                <a:spcPts val="3544"/>
              </a:lnSpc>
              <a:buFont typeface="Arial"/>
              <a:buChar char="•"/>
            </a:pPr>
            <a:r>
              <a:rPr lang="en-US" sz="2532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Improved resource allocation. </a:t>
            </a:r>
          </a:p>
          <a:p>
            <a:pPr algn="l" marL="546683" indent="-273341" lvl="1">
              <a:lnSpc>
                <a:spcPts val="3544"/>
              </a:lnSpc>
              <a:buFont typeface="Arial"/>
              <a:buChar char="•"/>
            </a:pPr>
            <a:r>
              <a:rPr lang="en-US" sz="2532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Enhanced customer satisfaction. 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403708" y="6928421"/>
            <a:ext cx="650549" cy="877637"/>
          </a:xfrm>
          <a:custGeom>
            <a:avLst/>
            <a:gdLst/>
            <a:ahLst/>
            <a:cxnLst/>
            <a:rect r="r" b="b" t="t" l="l"/>
            <a:pathLst>
              <a:path h="877637" w="650549">
                <a:moveTo>
                  <a:pt x="0" y="0"/>
                </a:moveTo>
                <a:lnTo>
                  <a:pt x="650549" y="0"/>
                </a:lnTo>
                <a:lnTo>
                  <a:pt x="650549" y="877637"/>
                </a:lnTo>
                <a:lnTo>
                  <a:pt x="0" y="877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16196" y="7015605"/>
            <a:ext cx="8141171" cy="548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1"/>
              </a:lnSpc>
              <a:spcBef>
                <a:spcPct val="0"/>
              </a:spcBef>
            </a:pPr>
            <a:r>
              <a:rPr lang="en-US" b="true" sz="3029">
                <a:solidFill>
                  <a:srgbClr val="1A1A1A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Objective: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6196" y="7674378"/>
            <a:ext cx="8141171" cy="902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6683" indent="-273341" lvl="1">
              <a:lnSpc>
                <a:spcPts val="3544"/>
              </a:lnSpc>
              <a:buFont typeface="Arial"/>
              <a:buChar char="•"/>
            </a:pPr>
            <a:r>
              <a:rPr lang="en-US" sz="2532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Identify meaningful customer groups using clustering techniques.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10800000">
            <a:off x="-3721333" y="419418"/>
            <a:ext cx="9500066" cy="10951084"/>
          </a:xfrm>
          <a:custGeom>
            <a:avLst/>
            <a:gdLst/>
            <a:ahLst/>
            <a:cxnLst/>
            <a:rect r="r" b="b" t="t" l="l"/>
            <a:pathLst>
              <a:path h="10951084" w="9500066">
                <a:moveTo>
                  <a:pt x="9500066" y="10951085"/>
                </a:moveTo>
                <a:lnTo>
                  <a:pt x="0" y="10951085"/>
                </a:lnTo>
                <a:lnTo>
                  <a:pt x="0" y="0"/>
                </a:lnTo>
                <a:lnTo>
                  <a:pt x="9500066" y="0"/>
                </a:lnTo>
                <a:lnTo>
                  <a:pt x="9500066" y="1095108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2849" y="2293646"/>
            <a:ext cx="682118" cy="5006367"/>
          </a:xfrm>
          <a:custGeom>
            <a:avLst/>
            <a:gdLst/>
            <a:ahLst/>
            <a:cxnLst/>
            <a:rect r="r" b="b" t="t" l="l"/>
            <a:pathLst>
              <a:path h="5006367" w="682118">
                <a:moveTo>
                  <a:pt x="0" y="0"/>
                </a:moveTo>
                <a:lnTo>
                  <a:pt x="682117" y="0"/>
                </a:lnTo>
                <a:lnTo>
                  <a:pt x="682117" y="5006367"/>
                </a:lnTo>
                <a:lnTo>
                  <a:pt x="0" y="5006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804599" y="582094"/>
            <a:ext cx="9189541" cy="3423104"/>
          </a:xfrm>
          <a:custGeom>
            <a:avLst/>
            <a:gdLst/>
            <a:ahLst/>
            <a:cxnLst/>
            <a:rect r="r" b="b" t="t" l="l"/>
            <a:pathLst>
              <a:path h="3423104" w="9189541">
                <a:moveTo>
                  <a:pt x="0" y="0"/>
                </a:moveTo>
                <a:lnTo>
                  <a:pt x="9189541" y="0"/>
                </a:lnTo>
                <a:lnTo>
                  <a:pt x="9189541" y="3423104"/>
                </a:lnTo>
                <a:lnTo>
                  <a:pt x="0" y="34231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95189" y="4005198"/>
            <a:ext cx="5808361" cy="5948509"/>
          </a:xfrm>
          <a:custGeom>
            <a:avLst/>
            <a:gdLst/>
            <a:ahLst/>
            <a:cxnLst/>
            <a:rect r="r" b="b" t="t" l="l"/>
            <a:pathLst>
              <a:path h="5948509" w="5808361">
                <a:moveTo>
                  <a:pt x="0" y="0"/>
                </a:moveTo>
                <a:lnTo>
                  <a:pt x="5808360" y="0"/>
                </a:lnTo>
                <a:lnTo>
                  <a:pt x="5808360" y="5948509"/>
                </a:lnTo>
                <a:lnTo>
                  <a:pt x="0" y="59485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821321" y="716579"/>
            <a:ext cx="18507708" cy="976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89"/>
              </a:lnSpc>
            </a:pPr>
            <a:r>
              <a:rPr lang="en-US" sz="6338" b="true">
                <a:solidFill>
                  <a:srgbClr val="1A1A1A"/>
                </a:solidFill>
                <a:latin typeface="Poppins Bold"/>
                <a:ea typeface="Poppins Bold"/>
                <a:cs typeface="Poppins Bold"/>
                <a:sym typeface="Poppins Bold"/>
              </a:rPr>
              <a:t>Dataset Description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51317" y="2347678"/>
            <a:ext cx="7411926" cy="581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6"/>
              </a:lnSpc>
              <a:spcBef>
                <a:spcPct val="0"/>
              </a:spcBef>
            </a:pPr>
            <a:r>
              <a:rPr lang="en-US" b="true" sz="3219">
                <a:solidFill>
                  <a:srgbClr val="1A1A1A"/>
                </a:solidFill>
                <a:latin typeface="Poppins Bold"/>
                <a:ea typeface="Poppins Bold"/>
                <a:cs typeface="Poppins Bold"/>
                <a:sym typeface="Poppins Bold"/>
              </a:rPr>
              <a:t>Dataset Source: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51317" y="4438150"/>
            <a:ext cx="6109243" cy="581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6"/>
              </a:lnSpc>
              <a:spcBef>
                <a:spcPct val="0"/>
              </a:spcBef>
            </a:pPr>
            <a:r>
              <a:rPr lang="en-US" b="true" sz="3219">
                <a:solidFill>
                  <a:srgbClr val="1A1A1A"/>
                </a:solidFill>
                <a:latin typeface="Poppins Bold"/>
                <a:ea typeface="Poppins Bold"/>
                <a:cs typeface="Poppins Bold"/>
                <a:sym typeface="Poppins Bold"/>
              </a:rPr>
              <a:t>Features: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51317" y="6587619"/>
            <a:ext cx="5902468" cy="581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6"/>
              </a:lnSpc>
              <a:spcBef>
                <a:spcPct val="0"/>
              </a:spcBef>
            </a:pPr>
            <a:r>
              <a:rPr lang="en-US" b="true" sz="3219">
                <a:solidFill>
                  <a:srgbClr val="1A1A1A"/>
                </a:solidFill>
                <a:latin typeface="Poppins Bold"/>
                <a:ea typeface="Poppins Bold"/>
                <a:cs typeface="Poppins Bold"/>
                <a:sym typeface="Poppins Bold"/>
              </a:rPr>
              <a:t>Data Characteristics: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51317" y="2989541"/>
            <a:ext cx="7220963" cy="483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7"/>
              </a:lnSpc>
              <a:spcBef>
                <a:spcPct val="0"/>
              </a:spcBef>
            </a:pPr>
            <a:r>
              <a:rPr lang="en-US" sz="2676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Kaggle: Mall Customers Dataset.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51317" y="5080012"/>
            <a:ext cx="8023858" cy="483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7"/>
              </a:lnSpc>
              <a:spcBef>
                <a:spcPct val="0"/>
              </a:spcBef>
            </a:pPr>
            <a:r>
              <a:rPr lang="en-US" sz="2676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Age, Gender, Annual Income, Spending Score.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51317" y="7229481"/>
            <a:ext cx="7752281" cy="483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7"/>
              </a:lnSpc>
              <a:spcBef>
                <a:spcPct val="0"/>
              </a:spcBef>
            </a:pPr>
            <a:r>
              <a:rPr lang="en-US" sz="2676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200 rows, no missing values.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999697" y="1926411"/>
            <a:ext cx="6865445" cy="686544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539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11112228" y="2038942"/>
            <a:ext cx="6640383" cy="664038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8F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2066631" y="2973336"/>
            <a:ext cx="4731576" cy="4731576"/>
          </a:xfrm>
          <a:custGeom>
            <a:avLst/>
            <a:gdLst/>
            <a:ahLst/>
            <a:cxnLst/>
            <a:rect r="r" b="b" t="t" l="l"/>
            <a:pathLst>
              <a:path h="4731576" w="4731576">
                <a:moveTo>
                  <a:pt x="0" y="0"/>
                </a:moveTo>
                <a:lnTo>
                  <a:pt x="4731576" y="0"/>
                </a:lnTo>
                <a:lnTo>
                  <a:pt x="4731576" y="4731576"/>
                </a:lnTo>
                <a:lnTo>
                  <a:pt x="0" y="47315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62051" y="1596393"/>
            <a:ext cx="765266" cy="1032399"/>
          </a:xfrm>
          <a:custGeom>
            <a:avLst/>
            <a:gdLst/>
            <a:ahLst/>
            <a:cxnLst/>
            <a:rect r="r" b="b" t="t" l="l"/>
            <a:pathLst>
              <a:path h="1032399" w="765266">
                <a:moveTo>
                  <a:pt x="0" y="0"/>
                </a:moveTo>
                <a:lnTo>
                  <a:pt x="765266" y="0"/>
                </a:lnTo>
                <a:lnTo>
                  <a:pt x="765266" y="1032399"/>
                </a:lnTo>
                <a:lnTo>
                  <a:pt x="0" y="10323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62051" y="4177119"/>
            <a:ext cx="765266" cy="1032399"/>
          </a:xfrm>
          <a:custGeom>
            <a:avLst/>
            <a:gdLst/>
            <a:ahLst/>
            <a:cxnLst/>
            <a:rect r="r" b="b" t="t" l="l"/>
            <a:pathLst>
              <a:path h="1032399" w="765266">
                <a:moveTo>
                  <a:pt x="0" y="0"/>
                </a:moveTo>
                <a:lnTo>
                  <a:pt x="765266" y="0"/>
                </a:lnTo>
                <a:lnTo>
                  <a:pt x="765266" y="1032400"/>
                </a:lnTo>
                <a:lnTo>
                  <a:pt x="0" y="1032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62051" y="6751459"/>
            <a:ext cx="765266" cy="1032399"/>
          </a:xfrm>
          <a:custGeom>
            <a:avLst/>
            <a:gdLst/>
            <a:ahLst/>
            <a:cxnLst/>
            <a:rect r="r" b="b" t="t" l="l"/>
            <a:pathLst>
              <a:path h="1032399" w="765266">
                <a:moveTo>
                  <a:pt x="0" y="0"/>
                </a:moveTo>
                <a:lnTo>
                  <a:pt x="765266" y="0"/>
                </a:lnTo>
                <a:lnTo>
                  <a:pt x="765266" y="1032400"/>
                </a:lnTo>
                <a:lnTo>
                  <a:pt x="0" y="1032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35446" y="1715747"/>
            <a:ext cx="9576782" cy="628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9"/>
              </a:lnSpc>
              <a:spcBef>
                <a:spcPct val="0"/>
              </a:spcBef>
            </a:pPr>
            <a:r>
              <a:rPr lang="en-US" b="true" sz="3563">
                <a:solidFill>
                  <a:srgbClr val="1A1A1A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Problem: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35446" y="2487329"/>
            <a:ext cx="9576782" cy="1048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3084" indent="-321542" lvl="1">
              <a:lnSpc>
                <a:spcPts val="4170"/>
              </a:lnSpc>
              <a:buFont typeface="Arial"/>
              <a:buChar char="•"/>
            </a:pPr>
            <a:r>
              <a:rPr lang="en-US" sz="2978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"Group customers into clusters for targeted marketing strategies."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35446" y="4296474"/>
            <a:ext cx="9576782" cy="628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9"/>
              </a:lnSpc>
              <a:spcBef>
                <a:spcPct val="0"/>
              </a:spcBef>
            </a:pPr>
            <a:r>
              <a:rPr lang="en-US" b="true" sz="3563">
                <a:solidFill>
                  <a:srgbClr val="1A1A1A"/>
                </a:solidFill>
                <a:latin typeface="Poppins Bold"/>
                <a:ea typeface="Poppins Bold"/>
                <a:cs typeface="Poppins Bold"/>
                <a:sym typeface="Poppins Bold"/>
              </a:rPr>
              <a:t>Clustering Techniques: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35446" y="5068056"/>
            <a:ext cx="9576782" cy="524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3084" indent="-321542" lvl="1">
              <a:lnSpc>
                <a:spcPts val="4170"/>
              </a:lnSpc>
              <a:buFont typeface="Arial"/>
              <a:buChar char="•"/>
            </a:pPr>
            <a:r>
              <a:rPr lang="en-US" sz="2978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K-means and Hierarchical Clustering.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35446" y="6870814"/>
            <a:ext cx="9576782" cy="628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9"/>
              </a:lnSpc>
              <a:spcBef>
                <a:spcPct val="0"/>
              </a:spcBef>
            </a:pPr>
            <a:r>
              <a:rPr lang="en-US" b="true" sz="3563">
                <a:solidFill>
                  <a:srgbClr val="1A1A1A"/>
                </a:solidFill>
                <a:latin typeface="Poppins Bold"/>
                <a:ea typeface="Poppins Bold"/>
                <a:cs typeface="Poppins Bold"/>
                <a:sym typeface="Poppins Bold"/>
              </a:rPr>
              <a:t>Goal: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35446" y="7642396"/>
            <a:ext cx="9576782" cy="1048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3084" indent="-321542" lvl="1">
              <a:lnSpc>
                <a:spcPts val="4170"/>
              </a:lnSpc>
              <a:buFont typeface="Arial"/>
              <a:buChar char="•"/>
            </a:pPr>
            <a:r>
              <a:rPr lang="en-US" sz="2978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Reveal patterns in customer spending and demographics.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9651" y="3805698"/>
            <a:ext cx="663041" cy="761023"/>
          </a:xfrm>
          <a:custGeom>
            <a:avLst/>
            <a:gdLst/>
            <a:ahLst/>
            <a:cxnLst/>
            <a:rect r="r" b="b" t="t" l="l"/>
            <a:pathLst>
              <a:path h="761023" w="663041">
                <a:moveTo>
                  <a:pt x="0" y="0"/>
                </a:moveTo>
                <a:lnTo>
                  <a:pt x="663041" y="0"/>
                </a:lnTo>
                <a:lnTo>
                  <a:pt x="663041" y="761023"/>
                </a:lnTo>
                <a:lnTo>
                  <a:pt x="0" y="7610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99651" y="6562400"/>
            <a:ext cx="663041" cy="761023"/>
          </a:xfrm>
          <a:custGeom>
            <a:avLst/>
            <a:gdLst/>
            <a:ahLst/>
            <a:cxnLst/>
            <a:rect r="r" b="b" t="t" l="l"/>
            <a:pathLst>
              <a:path h="761023" w="663041">
                <a:moveTo>
                  <a:pt x="0" y="0"/>
                </a:moveTo>
                <a:lnTo>
                  <a:pt x="663041" y="0"/>
                </a:lnTo>
                <a:lnTo>
                  <a:pt x="663041" y="761023"/>
                </a:lnTo>
                <a:lnTo>
                  <a:pt x="0" y="7610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01134" y="855746"/>
            <a:ext cx="4469406" cy="3307865"/>
          </a:xfrm>
          <a:custGeom>
            <a:avLst/>
            <a:gdLst/>
            <a:ahLst/>
            <a:cxnLst/>
            <a:rect r="r" b="b" t="t" l="l"/>
            <a:pathLst>
              <a:path h="3307865" w="4469406">
                <a:moveTo>
                  <a:pt x="0" y="0"/>
                </a:moveTo>
                <a:lnTo>
                  <a:pt x="4469406" y="0"/>
                </a:lnTo>
                <a:lnTo>
                  <a:pt x="4469406" y="3307866"/>
                </a:lnTo>
                <a:lnTo>
                  <a:pt x="0" y="33078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305048" y="4163612"/>
            <a:ext cx="4365492" cy="2952203"/>
          </a:xfrm>
          <a:custGeom>
            <a:avLst/>
            <a:gdLst/>
            <a:ahLst/>
            <a:cxnLst/>
            <a:rect r="r" b="b" t="t" l="l"/>
            <a:pathLst>
              <a:path h="2952203" w="4365492">
                <a:moveTo>
                  <a:pt x="0" y="0"/>
                </a:moveTo>
                <a:lnTo>
                  <a:pt x="4365492" y="0"/>
                </a:lnTo>
                <a:lnTo>
                  <a:pt x="4365492" y="2952203"/>
                </a:lnTo>
                <a:lnTo>
                  <a:pt x="0" y="29522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618149" y="7115815"/>
            <a:ext cx="3739289" cy="3022640"/>
          </a:xfrm>
          <a:custGeom>
            <a:avLst/>
            <a:gdLst/>
            <a:ahLst/>
            <a:cxnLst/>
            <a:rect r="r" b="b" t="t" l="l"/>
            <a:pathLst>
              <a:path h="3022640" w="3739289">
                <a:moveTo>
                  <a:pt x="0" y="0"/>
                </a:moveTo>
                <a:lnTo>
                  <a:pt x="3739289" y="0"/>
                </a:lnTo>
                <a:lnTo>
                  <a:pt x="3739289" y="3022640"/>
                </a:lnTo>
                <a:lnTo>
                  <a:pt x="0" y="30226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729114" y="1997564"/>
            <a:ext cx="14092706" cy="853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8"/>
              </a:lnSpc>
            </a:pPr>
            <a:r>
              <a:rPr lang="en-US" sz="5398" b="true">
                <a:solidFill>
                  <a:srgbClr val="1A1A1A"/>
                </a:solidFill>
                <a:latin typeface="Poppins Bold"/>
                <a:ea typeface="Poppins Bold"/>
                <a:cs typeface="Poppins Bold"/>
                <a:sym typeface="Poppins Bold"/>
              </a:rPr>
              <a:t>Insights from EDA: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42502" y="3843400"/>
            <a:ext cx="6613464" cy="590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9"/>
              </a:lnSpc>
            </a:pPr>
            <a:r>
              <a:rPr lang="en-US" sz="3306" b="true">
                <a:solidFill>
                  <a:srgbClr val="1A1A1A"/>
                </a:solidFill>
                <a:latin typeface="Poppins Bold"/>
                <a:ea typeface="Poppins Bold"/>
                <a:cs typeface="Poppins Bold"/>
                <a:sym typeface="Poppins Bold"/>
              </a:rPr>
              <a:t>Feature distributions: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42502" y="6570554"/>
            <a:ext cx="5893165" cy="590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9"/>
              </a:lnSpc>
            </a:pPr>
            <a:r>
              <a:rPr lang="en-US" sz="3306" b="true">
                <a:solidFill>
                  <a:srgbClr val="1A1A1A"/>
                </a:solidFill>
                <a:latin typeface="Poppins Bold"/>
                <a:ea typeface="Poppins Bold"/>
                <a:cs typeface="Poppins Bold"/>
                <a:sym typeface="Poppins Bold"/>
              </a:rPr>
              <a:t>Relationships: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04039" y="4623474"/>
            <a:ext cx="8343257" cy="1345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9810" indent="-274905" lvl="1">
              <a:lnSpc>
                <a:spcPts val="3565"/>
              </a:lnSpc>
              <a:buFont typeface="Arial"/>
              <a:buChar char="•"/>
            </a:pPr>
            <a:r>
              <a:rPr lang="en-US" sz="2546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Spending Score: "Most customers have moderate spending scores."</a:t>
            </a:r>
          </a:p>
          <a:p>
            <a:pPr algn="l" marL="549810" indent="-274905" lvl="1">
              <a:lnSpc>
                <a:spcPts val="3565"/>
              </a:lnSpc>
              <a:buFont typeface="Arial"/>
              <a:buChar char="•"/>
            </a:pPr>
            <a:r>
              <a:rPr lang="en-US" sz="2546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Income: "Annual Income ranges widely."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04039" y="7350627"/>
            <a:ext cx="6812605" cy="900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9810" indent="-274905" lvl="1">
              <a:lnSpc>
                <a:spcPts val="3565"/>
              </a:lnSpc>
              <a:buFont typeface="Arial"/>
              <a:buChar char="•"/>
            </a:pPr>
            <a:r>
              <a:rPr lang="en-US" sz="2546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Income vs. Spending Score shows clear patterns for clustering. </a:t>
            </a:r>
          </a:p>
        </p:txBody>
      </p:sp>
      <p:sp>
        <p:nvSpPr>
          <p:cNvPr name="Freeform 13" id="13"/>
          <p:cNvSpPr/>
          <p:nvPr/>
        </p:nvSpPr>
        <p:spPr>
          <a:xfrm flipH="true" flipV="true" rot="-5400000">
            <a:off x="12321767" y="-562252"/>
            <a:ext cx="5544837" cy="6610834"/>
          </a:xfrm>
          <a:custGeom>
            <a:avLst/>
            <a:gdLst/>
            <a:ahLst/>
            <a:cxnLst/>
            <a:rect r="r" b="b" t="t" l="l"/>
            <a:pathLst>
              <a:path h="6610834" w="5544837">
                <a:moveTo>
                  <a:pt x="5544837" y="6610834"/>
                </a:moveTo>
                <a:lnTo>
                  <a:pt x="0" y="6610834"/>
                </a:lnTo>
                <a:lnTo>
                  <a:pt x="0" y="0"/>
                </a:lnTo>
                <a:lnTo>
                  <a:pt x="5544837" y="0"/>
                </a:lnTo>
                <a:lnTo>
                  <a:pt x="5544837" y="6610834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7276" y="3038261"/>
            <a:ext cx="791533" cy="791533"/>
          </a:xfrm>
          <a:custGeom>
            <a:avLst/>
            <a:gdLst/>
            <a:ahLst/>
            <a:cxnLst/>
            <a:rect r="r" b="b" t="t" l="l"/>
            <a:pathLst>
              <a:path h="791533" w="791533">
                <a:moveTo>
                  <a:pt x="0" y="0"/>
                </a:moveTo>
                <a:lnTo>
                  <a:pt x="791533" y="0"/>
                </a:lnTo>
                <a:lnTo>
                  <a:pt x="791533" y="791533"/>
                </a:lnTo>
                <a:lnTo>
                  <a:pt x="0" y="7915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7276" y="4967770"/>
            <a:ext cx="791533" cy="791533"/>
          </a:xfrm>
          <a:custGeom>
            <a:avLst/>
            <a:gdLst/>
            <a:ahLst/>
            <a:cxnLst/>
            <a:rect r="r" b="b" t="t" l="l"/>
            <a:pathLst>
              <a:path h="791533" w="791533">
                <a:moveTo>
                  <a:pt x="0" y="0"/>
                </a:moveTo>
                <a:lnTo>
                  <a:pt x="791533" y="0"/>
                </a:lnTo>
                <a:lnTo>
                  <a:pt x="791533" y="791533"/>
                </a:lnTo>
                <a:lnTo>
                  <a:pt x="0" y="7915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79138" y="159778"/>
            <a:ext cx="6302915" cy="3419332"/>
          </a:xfrm>
          <a:custGeom>
            <a:avLst/>
            <a:gdLst/>
            <a:ahLst/>
            <a:cxnLst/>
            <a:rect r="r" b="b" t="t" l="l"/>
            <a:pathLst>
              <a:path h="3419332" w="6302915">
                <a:moveTo>
                  <a:pt x="0" y="0"/>
                </a:moveTo>
                <a:lnTo>
                  <a:pt x="6302915" y="0"/>
                </a:lnTo>
                <a:lnTo>
                  <a:pt x="6302915" y="3419332"/>
                </a:lnTo>
                <a:lnTo>
                  <a:pt x="0" y="34193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346040" y="3378942"/>
            <a:ext cx="6302915" cy="3419332"/>
          </a:xfrm>
          <a:custGeom>
            <a:avLst/>
            <a:gdLst/>
            <a:ahLst/>
            <a:cxnLst/>
            <a:rect r="r" b="b" t="t" l="l"/>
            <a:pathLst>
              <a:path h="3419332" w="6302915">
                <a:moveTo>
                  <a:pt x="0" y="0"/>
                </a:moveTo>
                <a:lnTo>
                  <a:pt x="6302916" y="0"/>
                </a:lnTo>
                <a:lnTo>
                  <a:pt x="6302916" y="3419331"/>
                </a:lnTo>
                <a:lnTo>
                  <a:pt x="0" y="34193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539409" y="6678589"/>
            <a:ext cx="5097492" cy="3504526"/>
          </a:xfrm>
          <a:custGeom>
            <a:avLst/>
            <a:gdLst/>
            <a:ahLst/>
            <a:cxnLst/>
            <a:rect r="r" b="b" t="t" l="l"/>
            <a:pathLst>
              <a:path h="3504526" w="5097492">
                <a:moveTo>
                  <a:pt x="0" y="0"/>
                </a:moveTo>
                <a:lnTo>
                  <a:pt x="5097492" y="0"/>
                </a:lnTo>
                <a:lnTo>
                  <a:pt x="5097492" y="3504526"/>
                </a:lnTo>
                <a:lnTo>
                  <a:pt x="0" y="35045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685917" y="3093818"/>
            <a:ext cx="5864469" cy="561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9"/>
              </a:lnSpc>
              <a:spcBef>
                <a:spcPct val="0"/>
              </a:spcBef>
            </a:pPr>
            <a:r>
              <a:rPr lang="en-US" b="true" sz="3085">
                <a:solidFill>
                  <a:srgbClr val="1A1A1A"/>
                </a:solidFill>
                <a:latin typeface="Poppins Bold"/>
                <a:ea typeface="Poppins Bold"/>
                <a:cs typeface="Poppins Bold"/>
                <a:sym typeface="Poppins Bold"/>
              </a:rPr>
              <a:t>Outlier Handling: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85917" y="5023327"/>
            <a:ext cx="5864469" cy="561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9"/>
              </a:lnSpc>
              <a:spcBef>
                <a:spcPct val="0"/>
              </a:spcBef>
            </a:pPr>
            <a:r>
              <a:rPr lang="en-US" b="true" sz="3085">
                <a:solidFill>
                  <a:srgbClr val="1A1A1A"/>
                </a:solidFill>
                <a:latin typeface="Poppins Bold"/>
                <a:ea typeface="Poppins Bold"/>
                <a:cs typeface="Poppins Bold"/>
                <a:sym typeface="Poppins Bold"/>
              </a:rPr>
              <a:t>Feature Scaling: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13844" y="3736175"/>
            <a:ext cx="7662322" cy="513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2"/>
              </a:lnSpc>
              <a:spcBef>
                <a:spcPct val="0"/>
              </a:spcBef>
            </a:pPr>
            <a:r>
              <a:rPr lang="en-US" sz="285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Detected and capped outliers using IQR.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13844" y="5665684"/>
            <a:ext cx="7662322" cy="1012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2"/>
              </a:lnSpc>
              <a:spcBef>
                <a:spcPct val="0"/>
              </a:spcBef>
            </a:pPr>
            <a:r>
              <a:rPr lang="en-US" sz="2851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Standardized numeric features to ensure equal weighting. </a:t>
            </a:r>
          </a:p>
        </p:txBody>
      </p:sp>
      <p:sp>
        <p:nvSpPr>
          <p:cNvPr name="Freeform 12" id="12"/>
          <p:cNvSpPr/>
          <p:nvPr/>
        </p:nvSpPr>
        <p:spPr>
          <a:xfrm flipH="false" flipV="true" rot="-5400000">
            <a:off x="12571546" y="4256560"/>
            <a:ext cx="5544837" cy="6610834"/>
          </a:xfrm>
          <a:custGeom>
            <a:avLst/>
            <a:gdLst/>
            <a:ahLst/>
            <a:cxnLst/>
            <a:rect r="r" b="b" t="t" l="l"/>
            <a:pathLst>
              <a:path h="6610834" w="5544837">
                <a:moveTo>
                  <a:pt x="0" y="6610834"/>
                </a:moveTo>
                <a:lnTo>
                  <a:pt x="5544837" y="6610834"/>
                </a:lnTo>
                <a:lnTo>
                  <a:pt x="5544837" y="0"/>
                </a:lnTo>
                <a:lnTo>
                  <a:pt x="0" y="0"/>
                </a:lnTo>
                <a:lnTo>
                  <a:pt x="0" y="6610834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5170060" cy="6164006"/>
          </a:xfrm>
          <a:custGeom>
            <a:avLst/>
            <a:gdLst/>
            <a:ahLst/>
            <a:cxnLst/>
            <a:rect r="r" b="b" t="t" l="l"/>
            <a:pathLst>
              <a:path h="6164006" w="5170060">
                <a:moveTo>
                  <a:pt x="0" y="0"/>
                </a:moveTo>
                <a:lnTo>
                  <a:pt x="5170060" y="0"/>
                </a:lnTo>
                <a:lnTo>
                  <a:pt x="5170060" y="6164006"/>
                </a:lnTo>
                <a:lnTo>
                  <a:pt x="0" y="61640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8833" y="2683853"/>
            <a:ext cx="637701" cy="465522"/>
          </a:xfrm>
          <a:custGeom>
            <a:avLst/>
            <a:gdLst/>
            <a:ahLst/>
            <a:cxnLst/>
            <a:rect r="r" b="b" t="t" l="l"/>
            <a:pathLst>
              <a:path h="465522" w="637701">
                <a:moveTo>
                  <a:pt x="0" y="0"/>
                </a:moveTo>
                <a:lnTo>
                  <a:pt x="637701" y="0"/>
                </a:lnTo>
                <a:lnTo>
                  <a:pt x="637701" y="465522"/>
                </a:lnTo>
                <a:lnTo>
                  <a:pt x="0" y="4655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48833" y="6048049"/>
            <a:ext cx="637701" cy="465522"/>
          </a:xfrm>
          <a:custGeom>
            <a:avLst/>
            <a:gdLst/>
            <a:ahLst/>
            <a:cxnLst/>
            <a:rect r="r" b="b" t="t" l="l"/>
            <a:pathLst>
              <a:path h="465522" w="637701">
                <a:moveTo>
                  <a:pt x="0" y="0"/>
                </a:moveTo>
                <a:lnTo>
                  <a:pt x="637701" y="0"/>
                </a:lnTo>
                <a:lnTo>
                  <a:pt x="637701" y="465522"/>
                </a:lnTo>
                <a:lnTo>
                  <a:pt x="0" y="4655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009948" y="613579"/>
            <a:ext cx="6122725" cy="4140548"/>
          </a:xfrm>
          <a:custGeom>
            <a:avLst/>
            <a:gdLst/>
            <a:ahLst/>
            <a:cxnLst/>
            <a:rect r="r" b="b" t="t" l="l"/>
            <a:pathLst>
              <a:path h="4140548" w="6122725">
                <a:moveTo>
                  <a:pt x="0" y="0"/>
                </a:moveTo>
                <a:lnTo>
                  <a:pt x="6122726" y="0"/>
                </a:lnTo>
                <a:lnTo>
                  <a:pt x="6122726" y="4140548"/>
                </a:lnTo>
                <a:lnTo>
                  <a:pt x="0" y="41405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1009948" y="5265945"/>
            <a:ext cx="6047995" cy="4407476"/>
          </a:xfrm>
          <a:custGeom>
            <a:avLst/>
            <a:gdLst/>
            <a:ahLst/>
            <a:cxnLst/>
            <a:rect r="r" b="b" t="t" l="l"/>
            <a:pathLst>
              <a:path h="4407476" w="6047995">
                <a:moveTo>
                  <a:pt x="0" y="0"/>
                </a:moveTo>
                <a:lnTo>
                  <a:pt x="6047995" y="0"/>
                </a:lnTo>
                <a:lnTo>
                  <a:pt x="6047995" y="4407476"/>
                </a:lnTo>
                <a:lnTo>
                  <a:pt x="0" y="44074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2083798" y="2675384"/>
            <a:ext cx="5032102" cy="441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6"/>
              </a:lnSpc>
              <a:spcBef>
                <a:spcPct val="0"/>
              </a:spcBef>
            </a:pPr>
            <a:r>
              <a:rPr lang="en-US" b="true" sz="2447">
                <a:solidFill>
                  <a:srgbClr val="1A1A1A"/>
                </a:solidFill>
                <a:latin typeface="Poppins Bold"/>
                <a:ea typeface="Poppins Bold"/>
                <a:cs typeface="Poppins Bold"/>
                <a:sym typeface="Poppins Bold"/>
              </a:rPr>
              <a:t>K-means Clustering: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83798" y="6039580"/>
            <a:ext cx="5032102" cy="441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6"/>
              </a:lnSpc>
              <a:spcBef>
                <a:spcPct val="0"/>
              </a:spcBef>
            </a:pPr>
            <a:r>
              <a:rPr lang="en-US" b="true" sz="2447">
                <a:solidFill>
                  <a:srgbClr val="1A1A1A"/>
                </a:solidFill>
                <a:latin typeface="Poppins Bold"/>
                <a:ea typeface="Poppins Bold"/>
                <a:cs typeface="Poppins Bold"/>
                <a:sym typeface="Poppins Bold"/>
              </a:rPr>
              <a:t>Hierarchical Clustering: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64005" y="3262781"/>
            <a:ext cx="9072330" cy="1725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8346" indent="-264173" lvl="1">
              <a:lnSpc>
                <a:spcPts val="3426"/>
              </a:lnSpc>
              <a:buFont typeface="Arial"/>
              <a:buChar char="•"/>
            </a:pPr>
            <a:r>
              <a:rPr lang="en-US" sz="2447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"Finds clusters by minimizing within-cluster variance."</a:t>
            </a:r>
          </a:p>
          <a:p>
            <a:pPr algn="l" marL="528346" indent="-264173" lvl="1">
              <a:lnSpc>
                <a:spcPts val="3426"/>
              </a:lnSpc>
              <a:buFont typeface="Arial"/>
              <a:buChar char="•"/>
            </a:pPr>
            <a:r>
              <a:rPr lang="en-US" sz="2447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Optimization: </a:t>
            </a:r>
          </a:p>
          <a:p>
            <a:pPr algn="l" marL="1056692" indent="-352231" lvl="2">
              <a:lnSpc>
                <a:spcPts val="3426"/>
              </a:lnSpc>
              <a:buFont typeface="Arial"/>
              <a:buChar char="⚬"/>
            </a:pPr>
            <a:r>
              <a:rPr lang="en-US" sz="2447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Elbow Method to determine optimal k. </a:t>
            </a:r>
          </a:p>
          <a:p>
            <a:pPr algn="l" marL="1056692" indent="-352231" lvl="2">
              <a:lnSpc>
                <a:spcPts val="3426"/>
              </a:lnSpc>
              <a:buFont typeface="Arial"/>
              <a:buChar char="⚬"/>
            </a:pPr>
            <a:r>
              <a:rPr lang="en-US" sz="2447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Silhouette Score to validate clusters.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64005" y="6626977"/>
            <a:ext cx="6304751" cy="1725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8346" indent="-264173" lvl="1">
              <a:lnSpc>
                <a:spcPts val="3426"/>
              </a:lnSpc>
              <a:buFont typeface="Arial"/>
              <a:buChar char="•"/>
            </a:pPr>
            <a:r>
              <a:rPr lang="en-US" sz="2447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"Builds a hierarchy of clusters based on linkage.</a:t>
            </a:r>
          </a:p>
          <a:p>
            <a:pPr algn="l" marL="528346" indent="-264173" lvl="1">
              <a:lnSpc>
                <a:spcPts val="3426"/>
              </a:lnSpc>
              <a:buFont typeface="Arial"/>
              <a:buChar char="•"/>
            </a:pPr>
            <a:r>
              <a:rPr lang="en-US" sz="2447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" Ward's method used for merging clusters.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3233938" y="-61042"/>
            <a:ext cx="5263612" cy="6275543"/>
          </a:xfrm>
          <a:custGeom>
            <a:avLst/>
            <a:gdLst/>
            <a:ahLst/>
            <a:cxnLst/>
            <a:rect r="r" b="b" t="t" l="l"/>
            <a:pathLst>
              <a:path h="6275543" w="5263612">
                <a:moveTo>
                  <a:pt x="5263612" y="0"/>
                </a:moveTo>
                <a:lnTo>
                  <a:pt x="0" y="0"/>
                </a:lnTo>
                <a:lnTo>
                  <a:pt x="0" y="6275542"/>
                </a:lnTo>
                <a:lnTo>
                  <a:pt x="5263612" y="6275542"/>
                </a:lnTo>
                <a:lnTo>
                  <a:pt x="526361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5651" y="2342195"/>
            <a:ext cx="589373" cy="590188"/>
          </a:xfrm>
          <a:custGeom>
            <a:avLst/>
            <a:gdLst/>
            <a:ahLst/>
            <a:cxnLst/>
            <a:rect r="r" b="b" t="t" l="l"/>
            <a:pathLst>
              <a:path h="590188" w="589373">
                <a:moveTo>
                  <a:pt x="0" y="0"/>
                </a:moveTo>
                <a:lnTo>
                  <a:pt x="589373" y="0"/>
                </a:lnTo>
                <a:lnTo>
                  <a:pt x="589373" y="590188"/>
                </a:lnTo>
                <a:lnTo>
                  <a:pt x="0" y="5901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-20178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4064" y="4479357"/>
            <a:ext cx="589373" cy="590188"/>
          </a:xfrm>
          <a:custGeom>
            <a:avLst/>
            <a:gdLst/>
            <a:ahLst/>
            <a:cxnLst/>
            <a:rect r="r" b="b" t="t" l="l"/>
            <a:pathLst>
              <a:path h="590188" w="589373">
                <a:moveTo>
                  <a:pt x="0" y="0"/>
                </a:moveTo>
                <a:lnTo>
                  <a:pt x="589373" y="0"/>
                </a:lnTo>
                <a:lnTo>
                  <a:pt x="589373" y="590189"/>
                </a:lnTo>
                <a:lnTo>
                  <a:pt x="0" y="5901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-20178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54064" y="6858097"/>
            <a:ext cx="589373" cy="590188"/>
          </a:xfrm>
          <a:custGeom>
            <a:avLst/>
            <a:gdLst/>
            <a:ahLst/>
            <a:cxnLst/>
            <a:rect r="r" b="b" t="t" l="l"/>
            <a:pathLst>
              <a:path h="590188" w="589373">
                <a:moveTo>
                  <a:pt x="0" y="0"/>
                </a:moveTo>
                <a:lnTo>
                  <a:pt x="589373" y="0"/>
                </a:lnTo>
                <a:lnTo>
                  <a:pt x="589373" y="590188"/>
                </a:lnTo>
                <a:lnTo>
                  <a:pt x="0" y="5901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-20178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2342195"/>
            <a:ext cx="7825567" cy="6097699"/>
          </a:xfrm>
          <a:custGeom>
            <a:avLst/>
            <a:gdLst/>
            <a:ahLst/>
            <a:cxnLst/>
            <a:rect r="r" b="b" t="t" l="l"/>
            <a:pathLst>
              <a:path h="6097699" w="7825567">
                <a:moveTo>
                  <a:pt x="0" y="0"/>
                </a:moveTo>
                <a:lnTo>
                  <a:pt x="7825567" y="0"/>
                </a:lnTo>
                <a:lnTo>
                  <a:pt x="7825567" y="6097699"/>
                </a:lnTo>
                <a:lnTo>
                  <a:pt x="0" y="60976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367904" y="2316413"/>
            <a:ext cx="6337960" cy="525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9"/>
              </a:lnSpc>
            </a:pPr>
            <a:r>
              <a:rPr lang="en-US" sz="2964" b="true">
                <a:solidFill>
                  <a:srgbClr val="1A1A1A"/>
                </a:solidFill>
                <a:latin typeface="Poppins Bold"/>
                <a:ea typeface="Poppins Bold"/>
                <a:cs typeface="Poppins Bold"/>
                <a:sym typeface="Poppins Bold"/>
              </a:rPr>
              <a:t>Optimal Clusters: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19872" y="2911855"/>
            <a:ext cx="1312844" cy="455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57"/>
              </a:lnSpc>
            </a:pPr>
            <a:r>
              <a:rPr lang="en-US" sz="254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 k=6.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76317" y="4453576"/>
            <a:ext cx="6337960" cy="525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9"/>
              </a:lnSpc>
            </a:pPr>
            <a:r>
              <a:rPr lang="en-US" sz="2964" b="true">
                <a:solidFill>
                  <a:srgbClr val="1A1A1A"/>
                </a:solidFill>
                <a:latin typeface="Poppins Bold"/>
                <a:ea typeface="Poppins Bold"/>
                <a:cs typeface="Poppins Bold"/>
                <a:sym typeface="Poppins Bold"/>
              </a:rPr>
              <a:t>Cluster Characteristics: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28284" y="5049018"/>
            <a:ext cx="8834810" cy="1342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8549" indent="-274274" lvl="1">
              <a:lnSpc>
                <a:spcPts val="3557"/>
              </a:lnSpc>
              <a:buFont typeface="Arial"/>
              <a:buChar char="•"/>
            </a:pPr>
            <a:r>
              <a:rPr lang="en-US" sz="254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Cluster 1: High-income, high spenders </a:t>
            </a:r>
          </a:p>
          <a:p>
            <a:pPr algn="l" marL="548549" indent="-274274" lvl="1">
              <a:lnSpc>
                <a:spcPts val="3557"/>
              </a:lnSpc>
              <a:buFont typeface="Arial"/>
              <a:buChar char="•"/>
            </a:pPr>
            <a:r>
              <a:rPr lang="en-US" sz="254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Cluster 2: Young, low-income, high spenders </a:t>
            </a:r>
          </a:p>
          <a:p>
            <a:pPr algn="l" marL="548549" indent="-274274" lvl="1">
              <a:lnSpc>
                <a:spcPts val="3557"/>
              </a:lnSpc>
              <a:buFont typeface="Arial"/>
              <a:buChar char="•"/>
            </a:pPr>
            <a:r>
              <a:rPr lang="en-US" sz="254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Cluster 3: Middle-aged, low spenders, etc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76317" y="6832315"/>
            <a:ext cx="6337960" cy="525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9"/>
              </a:lnSpc>
            </a:pPr>
            <a:r>
              <a:rPr lang="en-US" sz="2964" b="true">
                <a:solidFill>
                  <a:srgbClr val="1A1A1A"/>
                </a:solidFill>
                <a:latin typeface="Poppins Bold"/>
                <a:ea typeface="Poppins Bold"/>
                <a:cs typeface="Poppins Bold"/>
                <a:sym typeface="Poppins Bold"/>
              </a:rPr>
              <a:t>Evaluation Metrics: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28284" y="7427757"/>
            <a:ext cx="7834051" cy="455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8549" indent="-274274" lvl="1">
              <a:lnSpc>
                <a:spcPts val="3557"/>
              </a:lnSpc>
              <a:buFont typeface="Arial"/>
              <a:buChar char="•"/>
            </a:pPr>
            <a:r>
              <a:rPr lang="en-US" sz="2540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Silhouette Score: 0.431.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7765399" cy="9258300"/>
          </a:xfrm>
          <a:custGeom>
            <a:avLst/>
            <a:gdLst/>
            <a:ahLst/>
            <a:cxnLst/>
            <a:rect r="r" b="b" t="t" l="l"/>
            <a:pathLst>
              <a:path h="9258300" w="7765399">
                <a:moveTo>
                  <a:pt x="0" y="0"/>
                </a:moveTo>
                <a:lnTo>
                  <a:pt x="7765399" y="0"/>
                </a:lnTo>
                <a:lnTo>
                  <a:pt x="7765399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7232" y="4745053"/>
            <a:ext cx="664108" cy="613470"/>
          </a:xfrm>
          <a:custGeom>
            <a:avLst/>
            <a:gdLst/>
            <a:ahLst/>
            <a:cxnLst/>
            <a:rect r="r" b="b" t="t" l="l"/>
            <a:pathLst>
              <a:path h="613470" w="664108">
                <a:moveTo>
                  <a:pt x="0" y="0"/>
                </a:moveTo>
                <a:lnTo>
                  <a:pt x="664108" y="0"/>
                </a:lnTo>
                <a:lnTo>
                  <a:pt x="664108" y="613470"/>
                </a:lnTo>
                <a:lnTo>
                  <a:pt x="0" y="6134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77232" y="6200672"/>
            <a:ext cx="664108" cy="613470"/>
          </a:xfrm>
          <a:custGeom>
            <a:avLst/>
            <a:gdLst/>
            <a:ahLst/>
            <a:cxnLst/>
            <a:rect r="r" b="b" t="t" l="l"/>
            <a:pathLst>
              <a:path h="613470" w="664108">
                <a:moveTo>
                  <a:pt x="0" y="0"/>
                </a:moveTo>
                <a:lnTo>
                  <a:pt x="664108" y="0"/>
                </a:lnTo>
                <a:lnTo>
                  <a:pt x="664108" y="613470"/>
                </a:lnTo>
                <a:lnTo>
                  <a:pt x="0" y="6134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779972" y="2312888"/>
            <a:ext cx="8913491" cy="6945412"/>
          </a:xfrm>
          <a:custGeom>
            <a:avLst/>
            <a:gdLst/>
            <a:ahLst/>
            <a:cxnLst/>
            <a:rect r="r" b="b" t="t" l="l"/>
            <a:pathLst>
              <a:path h="6945412" w="8913491">
                <a:moveTo>
                  <a:pt x="0" y="0"/>
                </a:moveTo>
                <a:lnTo>
                  <a:pt x="8913490" y="0"/>
                </a:lnTo>
                <a:lnTo>
                  <a:pt x="8913490" y="6945412"/>
                </a:lnTo>
                <a:lnTo>
                  <a:pt x="0" y="69454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2139138" y="4709050"/>
            <a:ext cx="6819160" cy="568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64"/>
              </a:lnSpc>
            </a:pPr>
            <a:r>
              <a:rPr lang="en-US" sz="3189" b="true">
                <a:solidFill>
                  <a:srgbClr val="1A1A1A"/>
                </a:solidFill>
                <a:latin typeface="Poppins Bold"/>
                <a:ea typeface="Poppins Bold"/>
                <a:cs typeface="Poppins Bold"/>
                <a:sym typeface="Poppins Bold"/>
              </a:rPr>
              <a:t>Cluster Characteristics: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02644" y="5349701"/>
            <a:ext cx="6939002" cy="493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7"/>
              </a:lnSpc>
            </a:pPr>
            <a:r>
              <a:rPr lang="en-US" sz="2733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Similar patterns to K-means clusters.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39138" y="6204106"/>
            <a:ext cx="6819160" cy="568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64"/>
              </a:lnSpc>
            </a:pPr>
            <a:r>
              <a:rPr lang="en-US" sz="3189" b="true">
                <a:solidFill>
                  <a:srgbClr val="1A1A1A"/>
                </a:solidFill>
                <a:latin typeface="Poppins Bold"/>
                <a:ea typeface="Poppins Bold"/>
                <a:cs typeface="Poppins Bold"/>
                <a:sym typeface="Poppins Bold"/>
              </a:rPr>
              <a:t>Evaluation Metrics: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02644" y="6844756"/>
            <a:ext cx="6939002" cy="493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7"/>
              </a:lnSpc>
            </a:pPr>
            <a:r>
              <a:rPr lang="en-US" sz="2733">
                <a:solidFill>
                  <a:srgbClr val="1A1A1A"/>
                </a:solidFill>
                <a:latin typeface="Poppins"/>
                <a:ea typeface="Poppins"/>
                <a:cs typeface="Poppins"/>
                <a:sym typeface="Poppins"/>
              </a:rPr>
              <a:t>Silhouette Score: 0.420.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DAGYghGtHe0</dc:identifier>
  <dcterms:modified xsi:type="dcterms:W3CDTF">2011-08-01T06:04:30Z</dcterms:modified>
  <cp:revision>1</cp:revision>
  <dc:title>slide</dc:title>
</cp:coreProperties>
</file>